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09" r:id="rId2"/>
    <p:sldId id="318" r:id="rId3"/>
    <p:sldId id="320" r:id="rId4"/>
    <p:sldId id="324" r:id="rId5"/>
    <p:sldId id="319" r:id="rId6"/>
    <p:sldId id="322" r:id="rId7"/>
    <p:sldId id="323" r:id="rId8"/>
    <p:sldId id="321" r:id="rId9"/>
    <p:sldId id="325" r:id="rId10"/>
    <p:sldId id="326" r:id="rId11"/>
    <p:sldId id="263" r:id="rId12"/>
    <p:sldId id="264" r:id="rId13"/>
    <p:sldId id="329" r:id="rId14"/>
    <p:sldId id="315" r:id="rId15"/>
    <p:sldId id="286" r:id="rId16"/>
    <p:sldId id="311" r:id="rId17"/>
    <p:sldId id="316" r:id="rId18"/>
    <p:sldId id="328" r:id="rId19"/>
    <p:sldId id="330" r:id="rId20"/>
    <p:sldId id="296" r:id="rId21"/>
    <p:sldId id="29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6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B5152-9D77-425F-A1F8-79D1DE442DEB}" type="datetimeFigureOut">
              <a:rPr lang="nl-NL" smtClean="0"/>
              <a:t>13-06-17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54247-8F10-4414-B0D5-1C87981E82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664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975D5-3E6F-CF43-B735-F941672B19B8}" type="datetimeFigureOut">
              <a:rPr lang="nl-NL" smtClean="0"/>
              <a:t>13-06-17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D576-013C-5A4B-A20F-4A86306B4F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69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D576-013C-5A4B-A20F-4A86306B4FB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5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D576-013C-5A4B-A20F-4A86306B4FB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27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D576-013C-5A4B-A20F-4A86306B4FB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863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D576-013C-5A4B-A20F-4A86306B4FB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05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D576-013C-5A4B-A20F-4A86306B4FB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54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D576-013C-5A4B-A20F-4A86306B4FB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72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D576-013C-5A4B-A20F-4A86306B4FB0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12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13-06-17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13-06-17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13-06-17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13-06-17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13-06-17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13-06-17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13-06-17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13-06-17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www.google.nl/url?sa=i&amp;rct=j&amp;q=&amp;esrc=s&amp;frm=1&amp;source=images&amp;cd=&amp;cad=rja&amp;uact=8&amp;ved=0CAcQjRw&amp;url=http://www.iculture.nl/apple-waarschuwt-klanten-toch-boos/&amp;ei=E88qVZ6KCcKiPbeggcAM&amp;bvm=bv.90491159,d.d2s&amp;psig=AFQjCNEoqc8Q5GaphPZ2wJ0xyGbqQiWwiw&amp;ust=1428955272289264" TargetMode="External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QX_oy9614H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Executieve Functies</a:t>
            </a:r>
            <a:endParaRPr lang="nl-NL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" y="1962625"/>
            <a:ext cx="27908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iculture.textopus.nl/wp-content/uploads/2007/09/angry-custom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02" y="1826915"/>
            <a:ext cx="2756583" cy="206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73" y="4158241"/>
            <a:ext cx="2974694" cy="224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00" y="4368847"/>
            <a:ext cx="2736629" cy="182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37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 gevolgen…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 vervolgtesten bleek dat kinderen die beter konden omgaan met uitgestelde beloningen significant beter scoorden op school, later gezonder leefden, minder dik waren en een hogere leeftijdsverwachting hadden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60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Executieve functies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Werkgeheugen</a:t>
            </a:r>
          </a:p>
          <a:p>
            <a:r>
              <a:rPr lang="nl-NL" sz="2800" dirty="0"/>
              <a:t>Planning</a:t>
            </a:r>
          </a:p>
          <a:p>
            <a:r>
              <a:rPr lang="nl-NL" sz="2800" dirty="0" smtClean="0"/>
              <a:t>Organiseren</a:t>
            </a:r>
          </a:p>
          <a:p>
            <a:r>
              <a:rPr lang="nl-NL" sz="2800" dirty="0"/>
              <a:t>Time management</a:t>
            </a:r>
          </a:p>
          <a:p>
            <a:r>
              <a:rPr lang="nl-NL" sz="2800" dirty="0"/>
              <a:t>Metacognitie</a:t>
            </a:r>
          </a:p>
          <a:p>
            <a:r>
              <a:rPr lang="nl-NL" sz="2800" dirty="0"/>
              <a:t>Taakinitiatie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668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Executieve functies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Volgehouden aandacht (focus)</a:t>
            </a:r>
          </a:p>
          <a:p>
            <a:r>
              <a:rPr lang="nl-NL" sz="2800" dirty="0" smtClean="0"/>
              <a:t>Doelgericht doorzettingsvermogen</a:t>
            </a:r>
          </a:p>
          <a:p>
            <a:r>
              <a:rPr lang="nl-NL" sz="2800" dirty="0" smtClean="0"/>
              <a:t>Responsinhibitie</a:t>
            </a:r>
            <a:endParaRPr lang="nl-NL" sz="2800" dirty="0"/>
          </a:p>
          <a:p>
            <a:r>
              <a:rPr lang="nl-NL" sz="2800" dirty="0"/>
              <a:t>Emotieregulatie</a:t>
            </a:r>
          </a:p>
          <a:p>
            <a:r>
              <a:rPr lang="nl-NL" sz="2800" dirty="0" smtClean="0"/>
              <a:t>Flexibiliteit</a:t>
            </a:r>
          </a:p>
          <a:p>
            <a:pPr marL="0" indent="0">
              <a:buNone/>
            </a:pPr>
            <a:r>
              <a:rPr lang="nl-NL" dirty="0" smtClean="0"/>
              <a:t>(P. Dawson/R. </a:t>
            </a:r>
            <a:r>
              <a:rPr lang="nl-NL" dirty="0" err="1" smtClean="0"/>
              <a:t>Guare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817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Succes?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EF-specialist Adele </a:t>
            </a:r>
            <a:r>
              <a:rPr lang="nl-NL" sz="4000" dirty="0" err="1" smtClean="0"/>
              <a:t>Diamond</a:t>
            </a:r>
            <a:r>
              <a:rPr lang="nl-NL" sz="4000" dirty="0" smtClean="0"/>
              <a:t> stelt dat EF </a:t>
            </a:r>
            <a:r>
              <a:rPr lang="nl-NL" sz="4000" u="sng" dirty="0" smtClean="0"/>
              <a:t>2</a:t>
            </a:r>
            <a:r>
              <a:rPr lang="nl-NL" sz="4000" dirty="0" smtClean="0"/>
              <a:t> x zoveel voorspellende waarde hebben voor schoolsucces als IQ!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47541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7" b="9447"/>
          <a:stretch>
            <a:fillRect/>
          </a:stretch>
        </p:blipFill>
        <p:spPr bwMode="auto">
          <a:xfrm>
            <a:off x="765175" y="79468"/>
            <a:ext cx="7612063" cy="636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" y="79468"/>
            <a:ext cx="7612064" cy="6369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51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Rationeel?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PFC</a:t>
            </a:r>
          </a:p>
          <a:p>
            <a:r>
              <a:rPr lang="nl-NL" dirty="0" smtClean="0"/>
              <a:t>Zoogdierenbrein</a:t>
            </a:r>
          </a:p>
          <a:p>
            <a:r>
              <a:rPr lang="nl-NL" dirty="0" smtClean="0"/>
              <a:t>Reptielenbrein</a:t>
            </a:r>
          </a:p>
          <a:p>
            <a:pPr marL="0" indent="0">
              <a:buNone/>
            </a:pPr>
            <a:r>
              <a:rPr lang="nl-NL" dirty="0" smtClean="0"/>
              <a:t>			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43" y="2070846"/>
            <a:ext cx="4941630" cy="3821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88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Executieve Functies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Paradox!</a:t>
            </a:r>
          </a:p>
          <a:p>
            <a:r>
              <a:rPr lang="nl-NL" dirty="0" smtClean="0"/>
              <a:t>Recent onderzoek van Marcel Veenman laat zien dat van de begaafde kinderen bijna 50% beneden het gemiddelde scoort op het gebied van metacognitie!</a:t>
            </a:r>
          </a:p>
          <a:p>
            <a:r>
              <a:rPr lang="nl-NL" dirty="0" smtClean="0"/>
              <a:t>Ook andere, nog niet wetenschappelijk gevalideerde, onderzoeken wijzen erop dat juist slimme kinderen hun EF zwakker ontwikkeld hebben</a:t>
            </a:r>
          </a:p>
          <a:p>
            <a:r>
              <a:rPr lang="nl-NL" dirty="0" smtClean="0"/>
              <a:t>Resultaat: tegenvallende prestaties en frustraties bij zowel leerlingen als docenten</a:t>
            </a:r>
            <a:endParaRPr lang="nl-NL" dirty="0"/>
          </a:p>
        </p:txBody>
      </p:sp>
      <p:pic>
        <p:nvPicPr>
          <p:cNvPr id="4" name="Afbeelding 3" descr="http://shariyantes.com/wp-content/uploads/2014/04/metacogni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95" y="967260"/>
            <a:ext cx="22860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50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helpt?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Doen, doen, doen!</a:t>
            </a:r>
          </a:p>
          <a:p>
            <a:r>
              <a:rPr lang="nl-NL" dirty="0" smtClean="0"/>
              <a:t>EF werken alleen als ze geautomatiseerd zijn</a:t>
            </a:r>
          </a:p>
          <a:p>
            <a:r>
              <a:rPr lang="nl-NL" dirty="0" smtClean="0"/>
              <a:t>Hoe automatiseer je?</a:t>
            </a:r>
          </a:p>
          <a:p>
            <a:r>
              <a:rPr lang="nl-NL" dirty="0" smtClean="0"/>
              <a:t>Doen, doen, doen!</a:t>
            </a:r>
          </a:p>
          <a:p>
            <a:r>
              <a:rPr lang="nl-NL" dirty="0" err="1" smtClean="0"/>
              <a:t>Martial</a:t>
            </a:r>
            <a:r>
              <a:rPr lang="nl-NL" dirty="0" smtClean="0"/>
              <a:t> arts, sport, dans en yoga kunnen kinderen helpen om meer controle over hun lichaam en geest te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448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maak je kinderen het belang van EF duidelijk?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Vogelhuisje bouwen: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* Gereedschapskist = IQ</a:t>
            </a:r>
            <a:br>
              <a:rPr lang="nl-NL" dirty="0" smtClean="0"/>
            </a:br>
            <a:r>
              <a:rPr lang="nl-NL" dirty="0" smtClean="0"/>
              <a:t>* Timmerman = EF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- Super goede premium set gereedschappen +</a:t>
            </a:r>
            <a:br>
              <a:rPr lang="nl-NL" dirty="0" smtClean="0"/>
            </a:br>
            <a:r>
              <a:rPr lang="nl-NL" dirty="0" smtClean="0"/>
              <a:t>	  matige timmerman &gt; hoe vogelhuisje?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 Matige </a:t>
            </a:r>
            <a:r>
              <a:rPr lang="nl-NL" dirty="0"/>
              <a:t>set </a:t>
            </a:r>
            <a:r>
              <a:rPr lang="nl-NL" dirty="0" smtClean="0"/>
              <a:t>gereedschappen +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  </a:t>
            </a:r>
            <a:r>
              <a:rPr lang="nl-NL" dirty="0"/>
              <a:t>	 </a:t>
            </a:r>
            <a:r>
              <a:rPr lang="nl-NL" dirty="0" smtClean="0"/>
              <a:t> super </a:t>
            </a:r>
            <a:r>
              <a:rPr lang="nl-NL" dirty="0"/>
              <a:t>goede timmerman &gt; hoe vogelhuisje</a:t>
            </a:r>
            <a:r>
              <a:rPr lang="nl-NL" dirty="0" smtClean="0"/>
              <a:t>?</a:t>
            </a:r>
          </a:p>
          <a:p>
            <a:r>
              <a:rPr lang="nl-NL" dirty="0" smtClean="0"/>
              <a:t>Hoe krijg je een vogelvilla???</a:t>
            </a:r>
          </a:p>
          <a:p>
            <a:pPr marL="0" indent="0">
              <a:buNone/>
            </a:pPr>
            <a:r>
              <a:rPr lang="nl-NL" dirty="0"/>
              <a:t>	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77" y="2070846"/>
            <a:ext cx="1370965" cy="137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888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kunt u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Geef het goede voorbeeld: wees geordend, gestructureerd en beheerst</a:t>
            </a:r>
          </a:p>
          <a:p>
            <a:r>
              <a:rPr lang="nl-NL" dirty="0" smtClean="0"/>
              <a:t>Begin thuis snel met het opleggen/afspreken, monitoren en evalueren van kleine huishoudelijke taken</a:t>
            </a:r>
          </a:p>
          <a:p>
            <a:r>
              <a:rPr lang="nl-NL" dirty="0" smtClean="0"/>
              <a:t>Geef feedback op proces en niet op uitkomst</a:t>
            </a:r>
          </a:p>
          <a:p>
            <a:r>
              <a:rPr lang="nl-NL" dirty="0" smtClean="0"/>
              <a:t>Gebruik de RITS: Resultaat = Inzet x Talent x Strategie</a:t>
            </a:r>
          </a:p>
          <a:p>
            <a:r>
              <a:rPr lang="nl-NL" dirty="0" smtClean="0"/>
              <a:t>Strategie, de manier van aanpak, is onderdeel van de EF</a:t>
            </a:r>
          </a:p>
          <a:p>
            <a:r>
              <a:rPr lang="nl-NL" dirty="0" smtClean="0"/>
              <a:t>Leg uit, dat slim zijn alleen  niet genoeg is voor schoolsucces, studiesucces of succes in het leven.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812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puberbrein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Continue jetlag</a:t>
            </a:r>
          </a:p>
          <a:p>
            <a:r>
              <a:rPr lang="nl-NL" dirty="0"/>
              <a:t>Brein tot laat in de adolescentie in ontwikkeling</a:t>
            </a:r>
          </a:p>
          <a:p>
            <a:r>
              <a:rPr lang="nl-NL" dirty="0"/>
              <a:t>Invloed hormonen op brein</a:t>
            </a:r>
          </a:p>
          <a:p>
            <a:r>
              <a:rPr lang="nl-NL" dirty="0"/>
              <a:t>Verschil jongens – meisjes</a:t>
            </a:r>
          </a:p>
          <a:p>
            <a:r>
              <a:rPr lang="nl-NL" dirty="0"/>
              <a:t>Sociaal-emotionele ontwikkeling</a:t>
            </a:r>
          </a:p>
          <a:p>
            <a:r>
              <a:rPr lang="nl-NL" dirty="0"/>
              <a:t>Executieve functies komen tot ontwikkeling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942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" b="485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81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Vragen…?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9500" dirty="0" smtClean="0"/>
              <a:t>		???</a:t>
            </a:r>
            <a:endParaRPr lang="nl-NL" sz="19500" dirty="0"/>
          </a:p>
        </p:txBody>
      </p:sp>
    </p:spTree>
    <p:extLst>
      <p:ext uri="{BB962C8B-B14F-4D97-AF65-F5344CB8AC3E}">
        <p14:creationId xmlns:p14="http://schemas.microsoft.com/office/powerpoint/2010/main" val="304183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jetlag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Pubers leven in een continue jetlag. Ze hebben veel slaap nodig, maar krijgen die te weinig: ‘ s avonds slapen ze moeilijk in omdat hun hersenen later het ‘slaapsignaal’ afgeven, ‘s </a:t>
            </a:r>
            <a:r>
              <a:rPr lang="nl-NL" dirty="0" err="1"/>
              <a:t>ochtends</a:t>
            </a:r>
            <a:r>
              <a:rPr lang="nl-NL" dirty="0"/>
              <a:t> moeten ze vaak weer vroeg op.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008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Tot laat in 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menselijk brein ontwikkelt zich van 0 – 25 jaar</a:t>
            </a:r>
          </a:p>
          <a:p>
            <a:r>
              <a:rPr lang="nl-NL" dirty="0" smtClean="0"/>
              <a:t>Bij jongeren met AD(H)D/ ASS of een andere neurologische stoornis kan het </a:t>
            </a:r>
            <a:r>
              <a:rPr lang="nl-NL" dirty="0" err="1" smtClean="0"/>
              <a:t>greeiproces</a:t>
            </a:r>
            <a:r>
              <a:rPr lang="nl-NL" dirty="0" smtClean="0"/>
              <a:t> duren tot 30 jaar</a:t>
            </a:r>
          </a:p>
          <a:p>
            <a:r>
              <a:rPr lang="nl-NL" dirty="0" smtClean="0"/>
              <a:t>Het brein ontwikkelt zich van achteren (vanuit de hersenstam), naar voren (</a:t>
            </a:r>
            <a:r>
              <a:rPr lang="nl-NL" dirty="0" err="1" smtClean="0"/>
              <a:t>pre-frontaal</a:t>
            </a:r>
            <a:r>
              <a:rPr lang="nl-NL" dirty="0" smtClean="0"/>
              <a:t> cortex)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97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hormonen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Wanneer kinderen in de pubertijd komen, worden ze blootgesteld aan talrijke hormoonaanvallen. Deze hebben invloed op:</a:t>
            </a:r>
          </a:p>
          <a:p>
            <a:r>
              <a:rPr lang="nl-NL" dirty="0"/>
              <a:t>Uiterlijk (geslachtsorganen, groeispurt, e.d.)</a:t>
            </a:r>
          </a:p>
          <a:p>
            <a:r>
              <a:rPr lang="nl-NL" dirty="0"/>
              <a:t>Innerlijk (interesses, sociale omgang, zelfbeeld, aandacht voor andere geslacht e.d.)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661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Jongens </a:t>
            </a:r>
            <a:r>
              <a:rPr lang="nl-NL" dirty="0" err="1" smtClean="0"/>
              <a:t>vs</a:t>
            </a:r>
            <a:r>
              <a:rPr lang="nl-NL" dirty="0" smtClean="0"/>
              <a:t> meisjes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Meisjes komen eerder in de pubertijd</a:t>
            </a:r>
          </a:p>
          <a:p>
            <a:r>
              <a:rPr lang="nl-NL" dirty="0"/>
              <a:t>Meisjes lopen daarna gemiddeld twee jaar voor gedurende de gehele adolescentieperiode</a:t>
            </a:r>
          </a:p>
          <a:p>
            <a:r>
              <a:rPr lang="nl-NL" dirty="0"/>
              <a:t>Meisjes ontwikkelen zich onder invloed van het vrouwelijke hormoon oestrogeen anders dan jongens, niet alleen fysiek, maar ook mentaal</a:t>
            </a:r>
          </a:p>
          <a:p>
            <a:r>
              <a:rPr lang="nl-NL" dirty="0"/>
              <a:t>Meisjes zijn erg gevoelig voor sociale interactie en hun rol binnen de groep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859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Jongens gaan letterlijk hun grenzen verleggen</a:t>
            </a:r>
          </a:p>
          <a:p>
            <a:r>
              <a:rPr lang="nl-NL" dirty="0"/>
              <a:t>Experimenteren (meer dan meisjes)</a:t>
            </a:r>
          </a:p>
          <a:p>
            <a:r>
              <a:rPr lang="nl-NL" dirty="0"/>
              <a:t>Vertonen risicovolgedrag (meer dan meisjes)</a:t>
            </a:r>
          </a:p>
          <a:p>
            <a:r>
              <a:rPr lang="nl-NL" dirty="0"/>
              <a:t>Plaatsen zichzelf graag in het middelpunt (als het aantrekkelijkste mannetje)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547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Ontwikkeling binnen de adolescentie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Veranderingen treden erg wisselend op binnen de pubertijd en verschillen van kind tot kind. Wel is er een opvallend verschil tussen jongens en meisjes.</a:t>
            </a:r>
          </a:p>
          <a:p>
            <a:r>
              <a:rPr lang="nl-NL" dirty="0"/>
              <a:t>Kinderen ontwikkelen relatief laat vaardigheden als plannen, timemanagement, lange termijn doelen/ consequenties en metacognitie</a:t>
            </a:r>
          </a:p>
          <a:p>
            <a:r>
              <a:rPr lang="nl-NL" dirty="0"/>
              <a:t>Bij het ontwikkelen van het eigen ik en de eigen mening wordt autoriteit van ouders en school ter discussie gesteld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289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testje….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http://www.youtube.com/watch?v=QX_oy9614HQ</a:t>
            </a:r>
            <a:endParaRPr lang="nl-NL" dirty="0"/>
          </a:p>
          <a:p>
            <a:r>
              <a:rPr lang="nl-NL" dirty="0"/>
              <a:t>De </a:t>
            </a:r>
            <a:r>
              <a:rPr lang="nl-NL" b="1" dirty="0"/>
              <a:t>Stanford marshmallow experiment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641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452</TotalTime>
  <Words>653</Words>
  <Application>Microsoft Macintosh PowerPoint</Application>
  <PresentationFormat>Diavoorstelling (4:3)</PresentationFormat>
  <Paragraphs>90</Paragraphs>
  <Slides>21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Habitat</vt:lpstr>
      <vt:lpstr>Executieve Functies</vt:lpstr>
      <vt:lpstr>Het puberbrein</vt:lpstr>
      <vt:lpstr>jetlag</vt:lpstr>
      <vt:lpstr>Tot laat in ontwikkeling</vt:lpstr>
      <vt:lpstr>hormonen</vt:lpstr>
      <vt:lpstr>Jongens vs meisjes</vt:lpstr>
      <vt:lpstr>vervolg</vt:lpstr>
      <vt:lpstr>Ontwikkeling binnen de adolescentie</vt:lpstr>
      <vt:lpstr>Een testje….</vt:lpstr>
      <vt:lpstr>Met gevolgen…</vt:lpstr>
      <vt:lpstr>Executieve functies</vt:lpstr>
      <vt:lpstr>Executieve functies</vt:lpstr>
      <vt:lpstr>Succes?</vt:lpstr>
      <vt:lpstr>PowerPoint-presentatie</vt:lpstr>
      <vt:lpstr>Rationeel?</vt:lpstr>
      <vt:lpstr>Executieve Functies</vt:lpstr>
      <vt:lpstr>Wat helpt?</vt:lpstr>
      <vt:lpstr>Hoe maak je kinderen het belang van EF duidelijk?</vt:lpstr>
      <vt:lpstr>Wat kunt u doen?</vt:lpstr>
      <vt:lpstr>PowerPoint-presentatie</vt:lpstr>
      <vt:lpstr>Vragen…?</vt:lpstr>
    </vt:vector>
  </TitlesOfParts>
  <Company>Novilo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puber(ende)brein</dc:title>
  <dc:creator>Roland Louwerse</dc:creator>
  <cp:lastModifiedBy>Roland Louwerse</cp:lastModifiedBy>
  <cp:revision>59</cp:revision>
  <cp:lastPrinted>2015-09-01T09:09:35Z</cp:lastPrinted>
  <dcterms:created xsi:type="dcterms:W3CDTF">2013-03-24T10:17:49Z</dcterms:created>
  <dcterms:modified xsi:type="dcterms:W3CDTF">2017-06-13T13:40:50Z</dcterms:modified>
</cp:coreProperties>
</file>